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269" r:id="rId6"/>
    <p:sldId id="270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80" r:id="rId15"/>
    <p:sldId id="290" r:id="rId16"/>
    <p:sldId id="281" r:id="rId17"/>
    <p:sldId id="282" r:id="rId18"/>
    <p:sldId id="283" r:id="rId19"/>
    <p:sldId id="284" r:id="rId20"/>
    <p:sldId id="285" r:id="rId21"/>
    <p:sldId id="286" r:id="rId22"/>
    <p:sldId id="288" r:id="rId23"/>
    <p:sldId id="289" r:id="rId24"/>
    <p:sldId id="26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1" autoAdjust="0"/>
    <p:restoredTop sz="94641" autoAdjust="0"/>
  </p:normalViewPr>
  <p:slideViewPr>
    <p:cSldViewPr snapToGrid="0">
      <p:cViewPr varScale="1">
        <p:scale>
          <a:sx n="157" d="100"/>
          <a:sy n="157" d="100"/>
        </p:scale>
        <p:origin x="162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59275-AFE1-4999-B78A-D0D76B9F2B0B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68C69-0C3E-40A2-B4A0-B2C8B71D8E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ADD7A-FE61-48EE-BE0E-8546E5401374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00EEB-8338-48D7-8EE8-EE0082EF76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65B25-9898-4697-826D-941C66D0753F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180F-AECA-4231-B267-B0CBA1D8055B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052F4-DAC7-4E5E-B01F-B7406E72FE9C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C5503-C0A3-41E5-B608-6384BC5C6759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8775E-6B8E-413C-9727-A3E9FED78615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55EC-4982-477A-85CC-BAE0D642E28B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CAFE4-F5E0-4779-92DF-3C12F046E58C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7E627-CDDA-43A2-AFAD-112B986808BE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BE548-5C2A-46B4-9447-38D4BA044AD6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3BB-9EE5-4AA7-B811-B569976B562D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D14CE-6B02-4077-A009-E7D8BAB794D4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518D1-7DB5-4C57-B349-800EC756D9D0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B7FEC-B8E0-4FAB-8E14-EA53D1D44C13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88F86-77E8-466D-A1C1-82E05D5D4658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A4673-0294-49AD-BFA0-EF653764A419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31C24-D5BD-473A-B4FE-34F1728588B0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200A1-8441-4278-9A53-84F07F72ACDB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E5B4B74-B54F-4498-B88A-4F7608B3CD11}" type="datetime1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microsoft.com/office/2007/relationships/hdphoto" Target="../media/hdphoto3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eg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-64000"/>
                    </a14:imgEffect>
                  </a14:imgLayer>
                </a14:imgProps>
              </a:ext>
            </a:extLst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1915" y="1445347"/>
            <a:ext cx="9528168" cy="180604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/>
              <a:t>Pseudepigrapha Detection using Neural Imposters</a:t>
            </a:r>
            <a:endParaRPr lang="ru-RU" sz="54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78B66F6-A25B-E40E-23CB-95424A0007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380" y="127636"/>
            <a:ext cx="3209237" cy="7786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C6BCB4E1-6E25-28B7-0F65-61BF513B717A}"/>
              </a:ext>
            </a:extLst>
          </p:cNvPr>
          <p:cNvSpPr txBox="1">
            <a:spLocks/>
          </p:cNvSpPr>
          <p:nvPr/>
        </p:nvSpPr>
        <p:spPr>
          <a:xfrm>
            <a:off x="788894" y="3967562"/>
            <a:ext cx="10614211" cy="9825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en-US" sz="2400" b="1" dirty="0">
                <a:solidFill>
                  <a:schemeClr val="tx1"/>
                </a:solidFill>
              </a:rPr>
              <a:t>Capstone Project Phase A</a:t>
            </a:r>
            <a:br>
              <a:rPr lang="en-US" sz="2400" b="1" dirty="0">
                <a:solidFill>
                  <a:schemeClr val="tx1"/>
                </a:solidFill>
              </a:rPr>
            </a:br>
            <a:r>
              <a:rPr lang="en-US" sz="2400" b="1" dirty="0">
                <a:solidFill>
                  <a:schemeClr val="tx1"/>
                </a:solidFill>
              </a:rPr>
              <a:t> 23-1-R-21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16820D9-80F8-2BB8-8572-F3A843A35AB2}"/>
              </a:ext>
            </a:extLst>
          </p:cNvPr>
          <p:cNvSpPr txBox="1">
            <a:spLocks/>
          </p:cNvSpPr>
          <p:nvPr/>
        </p:nvSpPr>
        <p:spPr>
          <a:xfrm>
            <a:off x="788893" y="5186824"/>
            <a:ext cx="5307107" cy="133097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en-US" sz="2400" b="1" u="sng" dirty="0">
                <a:solidFill>
                  <a:schemeClr val="tx1"/>
                </a:solidFill>
              </a:rPr>
              <a:t>Students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Asaf Davidovitch 314863945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Eliyahu Arnson 330319294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C127A06-3EA6-6ADB-B391-1FE973BB096D}"/>
              </a:ext>
            </a:extLst>
          </p:cNvPr>
          <p:cNvSpPr txBox="1">
            <a:spLocks/>
          </p:cNvSpPr>
          <p:nvPr/>
        </p:nvSpPr>
        <p:spPr>
          <a:xfrm>
            <a:off x="6095999" y="5186824"/>
            <a:ext cx="5307107" cy="133097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en-US" sz="2400" b="1" u="sng" dirty="0">
                <a:solidFill>
                  <a:schemeClr val="tx1"/>
                </a:solidFill>
              </a:rPr>
              <a:t>Supervisors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Dr. Renata Avros</a:t>
            </a:r>
            <a:endParaRPr lang="he-IL" sz="2400" b="1" dirty="0">
              <a:solidFill>
                <a:schemeClr val="tx1"/>
              </a:solidFill>
            </a:endParaRP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Prof. Zeev Volkovich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1BF7F87-BBE0-DBDE-107A-06CA35E73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</a:t>
            </a:fld>
            <a:endParaRPr lang="en-US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AE058BF-C7AC-100A-4756-9360E4876759}"/>
              </a:ext>
            </a:extLst>
          </p:cNvPr>
          <p:cNvCxnSpPr>
            <a:cxnSpLocks/>
          </p:cNvCxnSpPr>
          <p:nvPr/>
        </p:nvCxnSpPr>
        <p:spPr>
          <a:xfrm>
            <a:off x="1474695" y="3429000"/>
            <a:ext cx="924261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Pre-Processing &amp; Tokenization</a:t>
            </a:r>
            <a:endParaRPr lang="LID4096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B3327-7450-9919-22E0-2CF32C5C9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83765"/>
            <a:ext cx="10996054" cy="1516989"/>
          </a:xfrm>
        </p:spPr>
        <p:txBody>
          <a:bodyPr>
            <a:normAutofit/>
          </a:bodyPr>
          <a:lstStyle/>
          <a:p>
            <a:r>
              <a:rPr lang="en-US" sz="2800" b="1" dirty="0"/>
              <a:t>The purpose of Pre-Processing stage is to prepare the text for the model in order to receive quality and accurate results. Remove unwanted characters and lower case all the letters.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10</a:t>
            </a:fld>
            <a:endParaRPr lang="en-US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FE7009-BE0D-353B-CD63-44BD7981A50A}"/>
              </a:ext>
            </a:extLst>
          </p:cNvPr>
          <p:cNvSpPr txBox="1">
            <a:spLocks/>
          </p:cNvSpPr>
          <p:nvPr/>
        </p:nvSpPr>
        <p:spPr>
          <a:xfrm>
            <a:off x="646111" y="3453940"/>
            <a:ext cx="10248995" cy="2951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800" b="1" dirty="0"/>
              <a:t>The purpose of Tokenization is to prepare the format of the text for the embedding model. Divide text into batches and chunks.</a:t>
            </a:r>
          </a:p>
          <a:p>
            <a:pPr marL="0" indent="0">
              <a:buFont typeface="Wingdings 3" charset="2"/>
              <a:buNone/>
            </a:pPr>
            <a:endParaRPr lang="en-US" sz="2800" b="1" dirty="0"/>
          </a:p>
          <a:p>
            <a:r>
              <a:rPr lang="en-US" sz="2800" b="1" dirty="0"/>
              <a:t>Each chunk is given a representing vector for the embedding model.</a:t>
            </a:r>
          </a:p>
          <a:p>
            <a:endParaRPr lang="LID4096" sz="2800" b="1" dirty="0"/>
          </a:p>
        </p:txBody>
      </p:sp>
    </p:spTree>
    <p:extLst>
      <p:ext uri="{BB962C8B-B14F-4D97-AF65-F5344CB8AC3E}">
        <p14:creationId xmlns:p14="http://schemas.microsoft.com/office/powerpoint/2010/main" val="746996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BERT Embedding</a:t>
            </a:r>
            <a:br>
              <a:rPr lang="en-US" b="1" dirty="0"/>
            </a:br>
            <a:endParaRPr lang="LID4096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B3327-7450-9919-22E0-2CF32C5C9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770" y="1521012"/>
            <a:ext cx="10269912" cy="4957482"/>
          </a:xfrm>
        </p:spPr>
        <p:txBody>
          <a:bodyPr>
            <a:normAutofit/>
          </a:bodyPr>
          <a:lstStyle/>
          <a:p>
            <a:pPr>
              <a:lnSpc>
                <a:spcPts val="3500"/>
              </a:lnSpc>
            </a:pPr>
            <a:r>
              <a:rPr lang="en-US" sz="2800" b="1" dirty="0"/>
              <a:t>BERT, developed by Google, is an embedding model known for highly contextual understanding of texts.</a:t>
            </a:r>
          </a:p>
          <a:p>
            <a:pPr>
              <a:lnSpc>
                <a:spcPts val="3500"/>
              </a:lnSpc>
            </a:pPr>
            <a:endParaRPr lang="en-US" sz="2800" b="1" dirty="0"/>
          </a:p>
          <a:p>
            <a:pPr>
              <a:lnSpc>
                <a:spcPts val="3500"/>
              </a:lnSpc>
            </a:pPr>
            <a:r>
              <a:rPr lang="en-US" sz="2800" b="1" dirty="0"/>
              <a:t>The goal of embedding is to translate the text into a format that can be used in the neural network.</a:t>
            </a:r>
          </a:p>
          <a:p>
            <a:pPr>
              <a:lnSpc>
                <a:spcPts val="3500"/>
              </a:lnSpc>
            </a:pPr>
            <a:endParaRPr lang="en-US" sz="2800" b="1" dirty="0"/>
          </a:p>
          <a:p>
            <a:pPr>
              <a:lnSpc>
                <a:spcPts val="3500"/>
              </a:lnSpc>
            </a:pPr>
            <a:r>
              <a:rPr lang="en-US" sz="2800" b="1" dirty="0"/>
              <a:t>Each word is represented by a vector of values. This representation holds contextual understanding of each word and its relation to other words.</a:t>
            </a:r>
          </a:p>
          <a:p>
            <a:pPr>
              <a:lnSpc>
                <a:spcPts val="3500"/>
              </a:lnSpc>
            </a:pPr>
            <a:endParaRPr lang="en-US" sz="2800" b="1" dirty="0"/>
          </a:p>
          <a:p>
            <a:pPr>
              <a:lnSpc>
                <a:spcPts val="3500"/>
              </a:lnSpc>
            </a:pPr>
            <a:endParaRPr lang="LID4096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11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49658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BERT Model</a:t>
            </a:r>
            <a:br>
              <a:rPr lang="en-US" b="1" dirty="0"/>
            </a:br>
            <a:endParaRPr lang="LID4096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12</a:t>
            </a:fld>
            <a:endParaRPr lang="en-US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3A083CC-B07D-4200-2B92-AD8D76584EF8}"/>
              </a:ext>
            </a:extLst>
          </p:cNvPr>
          <p:cNvGrpSpPr/>
          <p:nvPr/>
        </p:nvGrpSpPr>
        <p:grpSpPr>
          <a:xfrm>
            <a:off x="1765222" y="1407916"/>
            <a:ext cx="8661556" cy="4997366"/>
            <a:chOff x="1766283" y="933101"/>
            <a:chExt cx="8660841" cy="499695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BE18B60-5E7F-ADD1-E204-F2DC89D50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6283" y="933101"/>
              <a:ext cx="8659433" cy="4991797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5A19F01-845A-59BD-B1C7-E9983C5B2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66283" y="5339422"/>
              <a:ext cx="752580" cy="59063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34E25F8-9DCE-BF6D-759F-BE790E1D68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74544" y="5336988"/>
              <a:ext cx="752580" cy="5906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3532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Post-Training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B3327-7450-9919-22E0-2CF32C5C9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21013"/>
            <a:ext cx="10111536" cy="4933575"/>
          </a:xfrm>
        </p:spPr>
        <p:txBody>
          <a:bodyPr>
            <a:normAutofit/>
          </a:bodyPr>
          <a:lstStyle/>
          <a:p>
            <a:r>
              <a:rPr lang="en-US" sz="2800" b="1" dirty="0"/>
              <a:t>The BERT embedding model used in this project is a pre-trained transformer model. </a:t>
            </a:r>
          </a:p>
          <a:p>
            <a:endParaRPr lang="en-US" sz="2800" b="1" dirty="0"/>
          </a:p>
          <a:p>
            <a:r>
              <a:rPr lang="en-US" sz="2800" b="1" dirty="0"/>
              <a:t>Post-Training is the process of taking a pre-trained neural network and fine-tuning its weights to adjust for a specific task.</a:t>
            </a:r>
          </a:p>
          <a:p>
            <a:endParaRPr lang="en-US" sz="2800" b="1" dirty="0"/>
          </a:p>
          <a:p>
            <a:r>
              <a:rPr lang="en-US" sz="2800" b="1" dirty="0"/>
              <a:t>Our post-training is adding an additional layer to the pre-trained network and training it for 3 epochs.</a:t>
            </a:r>
          </a:p>
          <a:p>
            <a:endParaRPr lang="LID4096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13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02903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10368"/>
          </a:xfrm>
        </p:spPr>
        <p:txBody>
          <a:bodyPr/>
          <a:lstStyle/>
          <a:p>
            <a:r>
              <a:rPr lang="en-US" b="1" dirty="0"/>
              <a:t>ConvBiLSTM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B3327-7450-9919-22E0-2CF32C5C9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431094"/>
            <a:ext cx="7696980" cy="5089235"/>
          </a:xfrm>
        </p:spPr>
        <p:txBody>
          <a:bodyPr>
            <a:normAutofit lnSpcReduction="10000"/>
          </a:bodyPr>
          <a:lstStyle/>
          <a:p>
            <a:r>
              <a:rPr lang="en-US" sz="2800" b="1" dirty="0"/>
              <a:t>ConvBiLSTM is an algorithm built from two main components, CNN and Bidirectional-LSTM. The goal of the neural network is for classification.</a:t>
            </a:r>
          </a:p>
          <a:p>
            <a:endParaRPr lang="en-US" sz="2800" b="1" dirty="0"/>
          </a:p>
          <a:p>
            <a:r>
              <a:rPr lang="en-US" sz="2800" b="1" dirty="0"/>
              <a:t>CNN – Extracts character features from each chunk.</a:t>
            </a:r>
          </a:p>
          <a:p>
            <a:endParaRPr lang="en-US" sz="2800" b="1" dirty="0"/>
          </a:p>
          <a:p>
            <a:r>
              <a:rPr lang="en-US" sz="2800" b="1" dirty="0"/>
              <a:t>Bidirectional-LSTM – An LSTM model that works in both directions to calculate the signal value for each word chunk.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14</a:t>
            </a:fld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81297B-4113-2253-EF81-F18920C09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4797" y="1263086"/>
            <a:ext cx="2700977" cy="22657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F31CD54-E80E-3BF8-E85C-2B5E22D979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4797" y="3597965"/>
            <a:ext cx="2723998" cy="307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68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Calculating Batch Signals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B3327-7450-9919-22E0-2CF32C5C9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888" y="1556871"/>
            <a:ext cx="10066712" cy="4634753"/>
          </a:xfrm>
        </p:spPr>
        <p:txBody>
          <a:bodyPr>
            <a:normAutofit/>
          </a:bodyPr>
          <a:lstStyle/>
          <a:p>
            <a:r>
              <a:rPr lang="en-US" sz="2800" b="1" dirty="0"/>
              <a:t>Each chunk is inputted into the Convolutional Bidirectional LSTM and receives a value 0 or 1.</a:t>
            </a:r>
          </a:p>
          <a:p>
            <a:endParaRPr lang="en-US" sz="2800" b="1" dirty="0"/>
          </a:p>
          <a:p>
            <a:r>
              <a:rPr lang="en-US" sz="2800" b="1" dirty="0"/>
              <a:t>The average signal is calculated for all the chunks in a batch.</a:t>
            </a:r>
          </a:p>
          <a:p>
            <a:endParaRPr lang="en-US" sz="2800" b="1" dirty="0"/>
          </a:p>
          <a:p>
            <a:r>
              <a:rPr lang="en-US" sz="2800" b="1" dirty="0"/>
              <a:t>The values are saved in a matrix for the DTW stage.</a:t>
            </a:r>
            <a:endParaRPr lang="LID4096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15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98534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DTW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B3327-7450-9919-22E0-2CF32C5C9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00" y="1395507"/>
            <a:ext cx="10329676" cy="4551081"/>
          </a:xfrm>
        </p:spPr>
        <p:txBody>
          <a:bodyPr>
            <a:normAutofit/>
          </a:bodyPr>
          <a:lstStyle/>
          <a:p>
            <a:r>
              <a:rPr lang="en-US" sz="2800" b="1" dirty="0"/>
              <a:t>Dynamic Time Warping in short, DTW, is used to compare temporal sequences that are not synced up perfectly. </a:t>
            </a:r>
          </a:p>
          <a:p>
            <a:endParaRPr lang="en-US" sz="2800" b="1" dirty="0"/>
          </a:p>
          <a:p>
            <a:r>
              <a:rPr lang="en-US" sz="2800" b="1" dirty="0"/>
              <a:t>This method allows for capturing the optimal matching of sequences under comparison. DTW is used to calculate distances between two sequences. </a:t>
            </a:r>
          </a:p>
          <a:p>
            <a:endParaRPr lang="en-US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16</a:t>
            </a:fld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14B1BE-1936-2942-AD74-5231A03FB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5538" y="4648467"/>
            <a:ext cx="5761383" cy="18942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211784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Isolated Forest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17</a:t>
            </a:fld>
            <a:endParaRPr 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9D7D38-C23A-7EC3-2975-F9C6F0827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467224"/>
            <a:ext cx="6914124" cy="4999317"/>
          </a:xfrm>
        </p:spPr>
        <p:txBody>
          <a:bodyPr>
            <a:normAutofit/>
          </a:bodyPr>
          <a:lstStyle/>
          <a:p>
            <a:r>
              <a:rPr lang="en-US" sz="2800" b="1" dirty="0"/>
              <a:t>This process finds anomalies in given data set.</a:t>
            </a:r>
          </a:p>
          <a:p>
            <a:endParaRPr lang="en-US" sz="2800" b="1" dirty="0"/>
          </a:p>
          <a:p>
            <a:r>
              <a:rPr lang="en-US" sz="2800" b="1" dirty="0"/>
              <a:t>This algorithm is performed 1000 times on the DTW matrix.</a:t>
            </a:r>
          </a:p>
          <a:p>
            <a:endParaRPr lang="en-US" sz="2800" b="1" dirty="0"/>
          </a:p>
          <a:p>
            <a:r>
              <a:rPr lang="en-US" sz="2800" b="1" dirty="0"/>
              <a:t>The result of this stage clusters the data from the DTW matrix.</a:t>
            </a:r>
            <a:endParaRPr lang="LID4096" sz="2800" b="1" dirty="0"/>
          </a:p>
        </p:txBody>
      </p:sp>
      <p:pic>
        <p:nvPicPr>
          <p:cNvPr id="1030" name="Picture 6" descr="isolation-tree">
            <a:extLst>
              <a:ext uri="{FF2B5EF4-FFF2-40B4-BE49-F238E27FC236}">
                <a16:creationId xmlns:a16="http://schemas.microsoft.com/office/drawing/2014/main" id="{24A69F42-E1AF-96B7-9C3B-4A2BBEE11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878" y="2910882"/>
            <a:ext cx="4157840" cy="24795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560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91988"/>
          </a:xfrm>
        </p:spPr>
        <p:txBody>
          <a:bodyPr/>
          <a:lstStyle/>
          <a:p>
            <a:r>
              <a:rPr lang="en-US" b="1" dirty="0"/>
              <a:t>Project Challenges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18</a:t>
            </a:fld>
            <a:endParaRPr 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9D7D38-C23A-7EC3-2975-F9C6F0827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467224"/>
            <a:ext cx="10607583" cy="4999317"/>
          </a:xfrm>
        </p:spPr>
        <p:txBody>
          <a:bodyPr>
            <a:normAutofit/>
          </a:bodyPr>
          <a:lstStyle/>
          <a:p>
            <a:r>
              <a:rPr lang="en-US" sz="2800" b="1" dirty="0"/>
              <a:t>Implementation – Finding compatible resources</a:t>
            </a:r>
          </a:p>
          <a:p>
            <a:endParaRPr lang="en-US" sz="2800" b="1" dirty="0"/>
          </a:p>
          <a:p>
            <a:r>
              <a:rPr lang="en-US" sz="2800" b="1" dirty="0"/>
              <a:t>Post-Training BERT – Research &amp; testing</a:t>
            </a:r>
          </a:p>
          <a:p>
            <a:endParaRPr lang="en-US" sz="2800" b="1" dirty="0"/>
          </a:p>
          <a:p>
            <a:r>
              <a:rPr lang="en-US" sz="2800" b="1" dirty="0"/>
              <a:t>Verifying Correctness – Various unit tests &amp; comparing results</a:t>
            </a:r>
          </a:p>
          <a:p>
            <a:endParaRPr lang="en-US" sz="2800" b="1" dirty="0"/>
          </a:p>
          <a:p>
            <a:r>
              <a:rPr lang="en-US" sz="2800" b="1" dirty="0"/>
              <a:t>Acquiring data sets – Find source of consistent and reliable data sets.</a:t>
            </a:r>
          </a:p>
          <a:p>
            <a:endParaRPr lang="en-US" sz="2800" b="1" dirty="0"/>
          </a:p>
          <a:p>
            <a:endParaRPr lang="en-US" sz="2800" b="1" dirty="0"/>
          </a:p>
          <a:p>
            <a:endParaRPr lang="en-US" sz="2800" b="1" dirty="0"/>
          </a:p>
          <a:p>
            <a:endParaRPr lang="LID4096" sz="2800" b="1" dirty="0"/>
          </a:p>
        </p:txBody>
      </p:sp>
    </p:spTree>
    <p:extLst>
      <p:ext uri="{BB962C8B-B14F-4D97-AF65-F5344CB8AC3E}">
        <p14:creationId xmlns:p14="http://schemas.microsoft.com/office/powerpoint/2010/main" val="1539023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91988"/>
          </a:xfrm>
        </p:spPr>
        <p:txBody>
          <a:bodyPr/>
          <a:lstStyle/>
          <a:p>
            <a:r>
              <a:rPr lang="en-US" b="1" dirty="0"/>
              <a:t>GUI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19</a:t>
            </a:fld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305823-C00F-CAC7-F407-FA7EA0D192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00" y="2327030"/>
            <a:ext cx="5577359" cy="30627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3871B3-D86D-9990-3C3F-07D43EFC64C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" b="1916"/>
          <a:stretch/>
        </p:blipFill>
        <p:spPr bwMode="auto">
          <a:xfrm>
            <a:off x="6236677" y="2327030"/>
            <a:ext cx="5543080" cy="30627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19004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820993"/>
          </a:xfrm>
        </p:spPr>
        <p:txBody>
          <a:bodyPr>
            <a:normAutofit/>
          </a:bodyPr>
          <a:lstStyle/>
          <a:p>
            <a:r>
              <a:rPr lang="en-US" b="1" dirty="0"/>
              <a:t>Contents</a:t>
            </a:r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B9AFB24-39DB-6722-D130-3F60D72B7EEB}"/>
              </a:ext>
            </a:extLst>
          </p:cNvPr>
          <p:cNvSpPr txBox="1">
            <a:spLocks/>
          </p:cNvSpPr>
          <p:nvPr/>
        </p:nvSpPr>
        <p:spPr>
          <a:xfrm>
            <a:off x="650667" y="1912471"/>
            <a:ext cx="4802031" cy="42431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/>
              <a:t>Project Background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/>
              <a:t>Project Target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/>
              <a:t>Project Goals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/>
              <a:t>Algorithm</a:t>
            </a:r>
          </a:p>
          <a:p>
            <a:endParaRPr lang="en-US" sz="28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/>
              <a:t>Challenges &amp; Issues</a:t>
            </a:r>
          </a:p>
          <a:p>
            <a:endParaRPr lang="en-US" sz="28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3EF3F2-28EF-4FAA-067E-E2DD4F3AC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2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D917-9C72-AE84-CE60-BF595D6FF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91988"/>
          </a:xfrm>
        </p:spPr>
        <p:txBody>
          <a:bodyPr/>
          <a:lstStyle/>
          <a:p>
            <a:r>
              <a:rPr lang="en-US" b="1" dirty="0"/>
              <a:t>GUI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7B1D2-12A7-2B27-31A3-B3F3288A9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20</a:t>
            </a:fld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A3EE0A-1244-9AA9-840E-529E8D0BE0A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640" y="1344706"/>
            <a:ext cx="4444999" cy="25463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350C88-4A5C-1273-324B-10BAB8B3ED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45" y="1344706"/>
            <a:ext cx="4445000" cy="25463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049AE0-AEE8-2D31-BC27-073311696CE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950" y="4115469"/>
            <a:ext cx="4517451" cy="25171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2904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b="1" dirty="0"/>
              <a:t>Thank You!</a:t>
            </a:r>
            <a:endParaRPr lang="ru-RU" b="1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199C14-7036-BB59-8709-16FC08B4E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21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9850-4622-3F57-03D8-3675FF84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78517"/>
          </a:xfrm>
        </p:spPr>
        <p:txBody>
          <a:bodyPr/>
          <a:lstStyle/>
          <a:p>
            <a:r>
              <a:rPr lang="en-US" sz="4400" b="1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198F1-6661-A0CA-D629-9590AA2AB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010" y="1795670"/>
            <a:ext cx="10111407" cy="4452730"/>
          </a:xfrm>
        </p:spPr>
        <p:txBody>
          <a:bodyPr>
            <a:normAutofit/>
          </a:bodyPr>
          <a:lstStyle/>
          <a:p>
            <a:r>
              <a:rPr lang="en-US" sz="2800" b="1" dirty="0"/>
              <a:t>Pseudepigrapha is falsely attributed works whose claimed author is not the true author.</a:t>
            </a:r>
          </a:p>
          <a:p>
            <a:endParaRPr lang="en-US" sz="2800" b="1" dirty="0"/>
          </a:p>
          <a:p>
            <a:r>
              <a:rPr lang="en-US" sz="2800" b="1" dirty="0"/>
              <a:t>Pseudepigrapha detection is a daily problem in many fields. </a:t>
            </a:r>
          </a:p>
          <a:p>
            <a:endParaRPr lang="en-US" sz="2800" b="1" dirty="0"/>
          </a:p>
          <a:p>
            <a:r>
              <a:rPr lang="en-US" sz="2800" b="1" dirty="0"/>
              <a:t>True authorship verification is an up-and-coming topic with increasing importance.</a:t>
            </a:r>
          </a:p>
          <a:p>
            <a:pPr marL="0" indent="0">
              <a:buNone/>
            </a:pPr>
            <a:endParaRPr lang="LID4096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0E707-09CC-CC9B-FB6F-A137A65D1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3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26997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9850-4622-3F57-03D8-3675FF84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78517"/>
          </a:xfrm>
        </p:spPr>
        <p:txBody>
          <a:bodyPr/>
          <a:lstStyle/>
          <a:p>
            <a:r>
              <a:rPr lang="en-US" sz="4400" b="1" dirty="0"/>
              <a:t>Pseudepigrapha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198F1-6661-A0CA-D629-9590AA2AB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010" y="1795670"/>
            <a:ext cx="10111407" cy="4452730"/>
          </a:xfrm>
        </p:spPr>
        <p:txBody>
          <a:bodyPr>
            <a:normAutofit/>
          </a:bodyPr>
          <a:lstStyle/>
          <a:p>
            <a:r>
              <a:rPr lang="en-US" sz="2800" b="1" dirty="0"/>
              <a:t>Identifying unknown authorship &amp; anonymous texts</a:t>
            </a:r>
          </a:p>
          <a:p>
            <a:endParaRPr lang="en-US" sz="2800" b="1" dirty="0"/>
          </a:p>
          <a:p>
            <a:r>
              <a:rPr lang="en-US" sz="2800" b="1" dirty="0"/>
              <a:t>Electronic texts, articles, social media posts</a:t>
            </a:r>
          </a:p>
          <a:p>
            <a:endParaRPr lang="en-US" sz="2800" b="1" dirty="0"/>
          </a:p>
          <a:p>
            <a:r>
              <a:rPr lang="en-US" sz="2800" b="1" dirty="0"/>
              <a:t>Copy Right detection of stolen works</a:t>
            </a:r>
          </a:p>
          <a:p>
            <a:endParaRPr lang="en-US" sz="2800" b="1" dirty="0"/>
          </a:p>
          <a:p>
            <a:r>
              <a:rPr lang="en-US" sz="2800" b="1" dirty="0"/>
              <a:t>Legal &amp; Criminal Investigation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0E707-09CC-CC9B-FB6F-A137A65D1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4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27120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9850-4622-3F57-03D8-3675FF84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78517"/>
          </a:xfrm>
        </p:spPr>
        <p:txBody>
          <a:bodyPr/>
          <a:lstStyle/>
          <a:p>
            <a:r>
              <a:rPr lang="en-US" sz="4400" b="1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198F1-6661-A0CA-D629-9590AA2AB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010" y="1837592"/>
            <a:ext cx="10375729" cy="3182816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800" b="1" dirty="0"/>
              <a:t>Research:</a:t>
            </a:r>
          </a:p>
          <a:p>
            <a:pPr lvl="1">
              <a:lnSpc>
                <a:spcPct val="120000"/>
              </a:lnSpc>
            </a:pPr>
            <a:r>
              <a:rPr lang="en-US" sz="2800" b="1" dirty="0"/>
              <a:t>Understanding key components of the algorithm. </a:t>
            </a:r>
          </a:p>
          <a:p>
            <a:pPr lvl="1">
              <a:lnSpc>
                <a:spcPct val="120000"/>
              </a:lnSpc>
            </a:pPr>
            <a:r>
              <a:rPr lang="en-US" sz="2800" b="1" dirty="0"/>
              <a:t>Comparing methods for the Embedding stage.</a:t>
            </a:r>
          </a:p>
          <a:p>
            <a:pPr lvl="1">
              <a:lnSpc>
                <a:spcPct val="120000"/>
              </a:lnSpc>
            </a:pPr>
            <a:r>
              <a:rPr lang="en-US" sz="2800" b="1" dirty="0"/>
              <a:t>Learning the connections between the different components.</a:t>
            </a:r>
          </a:p>
          <a:p>
            <a:pPr>
              <a:lnSpc>
                <a:spcPct val="120000"/>
              </a:lnSpc>
            </a:pPr>
            <a:endParaRPr lang="en-US" sz="2800" b="1" dirty="0"/>
          </a:p>
          <a:p>
            <a:pPr>
              <a:lnSpc>
                <a:spcPct val="120000"/>
              </a:lnSpc>
            </a:pPr>
            <a:endParaRPr lang="en-US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0E707-09CC-CC9B-FB6F-A137A65D1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5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84083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9850-4622-3F57-03D8-3675FF84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78517"/>
          </a:xfrm>
        </p:spPr>
        <p:txBody>
          <a:bodyPr/>
          <a:lstStyle/>
          <a:p>
            <a:r>
              <a:rPr lang="en-US" sz="4400" b="1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198F1-6661-A0CA-D629-9590AA2AB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010" y="1431235"/>
            <a:ext cx="10375729" cy="26308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/>
              <a:t>Project Book: </a:t>
            </a:r>
          </a:p>
          <a:p>
            <a:pPr lvl="1"/>
            <a:r>
              <a:rPr lang="en-US" sz="2600" b="1" dirty="0"/>
              <a:t>Building a project plan and phases.</a:t>
            </a:r>
          </a:p>
          <a:p>
            <a:pPr lvl="1"/>
            <a:r>
              <a:rPr lang="en-US" sz="2600" b="1" dirty="0"/>
              <a:t>Detailed description of the background concepts relating to the project.</a:t>
            </a:r>
          </a:p>
          <a:p>
            <a:pPr lvl="1"/>
            <a:r>
              <a:rPr lang="en-US" sz="2600" b="1" dirty="0"/>
              <a:t>Designing the diagram of the model in use.</a:t>
            </a:r>
          </a:p>
          <a:p>
            <a:pPr lvl="1"/>
            <a:endParaRPr lang="en-US" sz="2600" b="1" dirty="0"/>
          </a:p>
          <a:p>
            <a:endParaRPr lang="en-US" sz="2800" b="1" dirty="0"/>
          </a:p>
          <a:p>
            <a:endParaRPr lang="en-US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0E707-09CC-CC9B-FB6F-A137A65D1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6</a:t>
            </a:fld>
            <a:endParaRPr lang="en-US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D4435B-84EA-BB2B-5358-561C91C657DE}"/>
              </a:ext>
            </a:extLst>
          </p:cNvPr>
          <p:cNvSpPr txBox="1">
            <a:spLocks/>
          </p:cNvSpPr>
          <p:nvPr/>
        </p:nvSpPr>
        <p:spPr>
          <a:xfrm>
            <a:off x="815009" y="4287793"/>
            <a:ext cx="10375729" cy="2117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lnSpc>
                <a:spcPct val="120000"/>
              </a:lnSpc>
              <a:buFont typeface="Wingdings 3" charset="2"/>
              <a:buNone/>
            </a:pPr>
            <a:r>
              <a:rPr lang="en-US" sz="2800" b="1" dirty="0"/>
              <a:t>Implementation:</a:t>
            </a:r>
          </a:p>
          <a:p>
            <a:pPr lvl="1">
              <a:lnSpc>
                <a:spcPct val="120000"/>
              </a:lnSpc>
            </a:pPr>
            <a:r>
              <a:rPr lang="en-US" sz="2800" b="1" dirty="0"/>
              <a:t>Perform Post-Training on BERT model.</a:t>
            </a:r>
          </a:p>
          <a:p>
            <a:pPr lvl="1">
              <a:lnSpc>
                <a:spcPct val="120000"/>
              </a:lnSpc>
            </a:pPr>
            <a:r>
              <a:rPr lang="en-US" sz="2800" b="1" dirty="0"/>
              <a:t>Implement a BERT transformer embedding model.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800" b="1" dirty="0"/>
          </a:p>
          <a:p>
            <a:pPr>
              <a:lnSpc>
                <a:spcPct val="120000"/>
              </a:lnSpc>
            </a:pP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468523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9850-4622-3F57-03D8-3675FF84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78517"/>
          </a:xfrm>
        </p:spPr>
        <p:txBody>
          <a:bodyPr/>
          <a:lstStyle/>
          <a:p>
            <a:r>
              <a:rPr lang="en-US" sz="4400" b="1" dirty="0"/>
              <a:t>Project Target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198F1-6661-A0CA-D629-9590AA2AB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16737"/>
            <a:ext cx="10544628" cy="5352288"/>
          </a:xfrm>
        </p:spPr>
        <p:txBody>
          <a:bodyPr>
            <a:normAutofit/>
          </a:bodyPr>
          <a:lstStyle/>
          <a:p>
            <a:pPr lvl="1">
              <a:lnSpc>
                <a:spcPts val="4000"/>
              </a:lnSpc>
            </a:pPr>
            <a:r>
              <a:rPr lang="en-US" sz="2800" b="1" dirty="0"/>
              <a:t>The project target is on improving an existing algorithm of pseudepigrapha detection, more specifically improving the embedding stage.</a:t>
            </a:r>
          </a:p>
          <a:p>
            <a:pPr lvl="1">
              <a:lnSpc>
                <a:spcPts val="4000"/>
              </a:lnSpc>
            </a:pPr>
            <a:endParaRPr lang="en-US" sz="2800" b="1" dirty="0"/>
          </a:p>
          <a:p>
            <a:pPr lvl="1">
              <a:lnSpc>
                <a:spcPts val="4000"/>
              </a:lnSpc>
            </a:pPr>
            <a:r>
              <a:rPr lang="en-US" sz="2800" b="1" dirty="0"/>
              <a:t>The embedding stage is switched from Word2Vec embedding to a newer technique, BERT transformer.</a:t>
            </a:r>
          </a:p>
          <a:p>
            <a:pPr lvl="1">
              <a:lnSpc>
                <a:spcPts val="4000"/>
              </a:lnSpc>
            </a:pPr>
            <a:endParaRPr lang="en-US" sz="2800" b="1" dirty="0"/>
          </a:p>
          <a:p>
            <a:pPr lvl="1">
              <a:lnSpc>
                <a:spcPts val="4000"/>
              </a:lnSpc>
            </a:pPr>
            <a:r>
              <a:rPr lang="en-US" sz="2800" b="1" dirty="0"/>
              <a:t>The main benefit of this project is the application of the transformer methodology</a:t>
            </a:r>
          </a:p>
          <a:p>
            <a:pPr lvl="1">
              <a:lnSpc>
                <a:spcPts val="4000"/>
              </a:lnSpc>
            </a:pPr>
            <a:endParaRPr lang="en-US" sz="2800" b="1" dirty="0"/>
          </a:p>
          <a:p>
            <a:pPr lvl="1">
              <a:lnSpc>
                <a:spcPts val="4000"/>
              </a:lnSpc>
            </a:pPr>
            <a:endParaRPr lang="en-US" sz="2800" b="1" dirty="0"/>
          </a:p>
          <a:p>
            <a:pPr>
              <a:lnSpc>
                <a:spcPts val="4000"/>
              </a:lnSpc>
            </a:pPr>
            <a:endParaRPr lang="en-US" sz="3200" b="1" dirty="0"/>
          </a:p>
          <a:p>
            <a:pPr>
              <a:lnSpc>
                <a:spcPts val="4000"/>
              </a:lnSpc>
            </a:pPr>
            <a:endParaRPr lang="en-US" sz="3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0E707-09CC-CC9B-FB6F-A137A65D1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7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76815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49850-4622-3F57-03D8-3675FF84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78517"/>
          </a:xfrm>
        </p:spPr>
        <p:txBody>
          <a:bodyPr/>
          <a:lstStyle/>
          <a:p>
            <a:r>
              <a:rPr lang="en-US" sz="4400" b="1" dirty="0"/>
              <a:t>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0E707-09CC-CC9B-FB6F-A137A65D1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8</a:t>
            </a:fld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0F99A1-63EF-1BAB-3C46-879163B605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605" y="1307969"/>
            <a:ext cx="9478790" cy="53213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1806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37383-D6FB-F62B-0ED0-09433D2CC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92034"/>
          </a:xfrm>
        </p:spPr>
        <p:txBody>
          <a:bodyPr/>
          <a:lstStyle/>
          <a:p>
            <a:r>
              <a:rPr lang="en-US" b="1" dirty="0"/>
              <a:t>Algorithm</a:t>
            </a:r>
            <a:endParaRPr lang="LID4096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324E-AD99-25B7-117B-486F744D5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966" y="1631576"/>
            <a:ext cx="9278888" cy="4912659"/>
          </a:xfrm>
        </p:spPr>
        <p:txBody>
          <a:bodyPr>
            <a:normAutofit lnSpcReduction="10000"/>
          </a:bodyPr>
          <a:lstStyle/>
          <a:p>
            <a:r>
              <a:rPr lang="en-US" sz="2800" b="1" dirty="0"/>
              <a:t>Pre-Processing</a:t>
            </a:r>
          </a:p>
          <a:p>
            <a:r>
              <a:rPr lang="en-US" sz="2800" b="1" dirty="0"/>
              <a:t>Tokenization</a:t>
            </a:r>
          </a:p>
          <a:p>
            <a:r>
              <a:rPr lang="en-US" sz="2800" b="1" dirty="0"/>
              <a:t>Post-Training</a:t>
            </a:r>
          </a:p>
          <a:p>
            <a:r>
              <a:rPr lang="en-US" sz="2800" b="1" dirty="0"/>
              <a:t>BERT Embedding</a:t>
            </a:r>
          </a:p>
          <a:p>
            <a:r>
              <a:rPr lang="en-US" sz="2800" b="1" dirty="0"/>
              <a:t>ConvBiLSTM</a:t>
            </a:r>
          </a:p>
          <a:p>
            <a:r>
              <a:rPr lang="en-US" sz="2800" b="1" dirty="0"/>
              <a:t>Calculating Batch Signals</a:t>
            </a:r>
          </a:p>
          <a:p>
            <a:r>
              <a:rPr lang="en-US" sz="2800" b="1" dirty="0"/>
              <a:t>DTW Matrix</a:t>
            </a:r>
          </a:p>
          <a:p>
            <a:r>
              <a:rPr lang="en-US" sz="2800" b="1" dirty="0"/>
              <a:t>Isolated Forest</a:t>
            </a:r>
          </a:p>
          <a:p>
            <a:r>
              <a:rPr lang="en-US" sz="2800" b="1" dirty="0"/>
              <a:t>Results Summarization </a:t>
            </a:r>
          </a:p>
          <a:p>
            <a:pPr marL="0" indent="0">
              <a:buNone/>
            </a:pPr>
            <a:endParaRPr lang="en-US" sz="2800" b="1" dirty="0"/>
          </a:p>
          <a:p>
            <a:endParaRPr lang="LID4096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2B0B8-91D1-5361-557A-D0C32BEA4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b="1" smtClean="0"/>
              <a:t>9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260383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84036_DIGITAL ION DESIGN_SL_V1.pptx" id="{AD58A1CE-E9E9-4C2E-83A0-65FD4522F93A}" vid="{1E9553B9-AA04-4A15-9836-1E06682578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design</Template>
  <TotalTime>732</TotalTime>
  <Words>683</Words>
  <Application>Microsoft Office PowerPoint</Application>
  <PresentationFormat>Widescreen</PresentationFormat>
  <Paragraphs>143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Century Gothic</vt:lpstr>
      <vt:lpstr>Wingdings 3</vt:lpstr>
      <vt:lpstr>Ion</vt:lpstr>
      <vt:lpstr>Pseudepigrapha Detection using Neural Imposters</vt:lpstr>
      <vt:lpstr>Contents</vt:lpstr>
      <vt:lpstr>Project Background</vt:lpstr>
      <vt:lpstr>Pseudepigrapha Applications</vt:lpstr>
      <vt:lpstr>Project Goals</vt:lpstr>
      <vt:lpstr>Project Goals</vt:lpstr>
      <vt:lpstr>Project Target</vt:lpstr>
      <vt:lpstr>Solution</vt:lpstr>
      <vt:lpstr>Algorithm</vt:lpstr>
      <vt:lpstr>Pre-Processing &amp; Tokenization</vt:lpstr>
      <vt:lpstr>BERT Embedding </vt:lpstr>
      <vt:lpstr>BERT Model </vt:lpstr>
      <vt:lpstr>Post-Training</vt:lpstr>
      <vt:lpstr>ConvBiLSTM</vt:lpstr>
      <vt:lpstr>Calculating Batch Signals </vt:lpstr>
      <vt:lpstr>DTW Matrix</vt:lpstr>
      <vt:lpstr>Isolated Forest</vt:lpstr>
      <vt:lpstr>Project Challenges</vt:lpstr>
      <vt:lpstr>GUI</vt:lpstr>
      <vt:lpstr>GUI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DESIGN</dc:title>
  <dc:creator>Eliyahu Arnson</dc:creator>
  <cp:lastModifiedBy>Eliyahu Arnson</cp:lastModifiedBy>
  <cp:revision>84</cp:revision>
  <dcterms:created xsi:type="dcterms:W3CDTF">2023-01-15T16:28:46Z</dcterms:created>
  <dcterms:modified xsi:type="dcterms:W3CDTF">2023-01-19T18:18:21Z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